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364" autoAdjust="0"/>
  </p:normalViewPr>
  <p:slideViewPr>
    <p:cSldViewPr>
      <p:cViewPr varScale="1">
        <p:scale>
          <a:sx n="65" d="100"/>
          <a:sy n="65" d="100"/>
        </p:scale>
        <p:origin x="2942" y="72"/>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ryor, Marjorie" userId="80944197-47bb-4c0a-b98a-807cb32bfc49" providerId="ADAL" clId="{E0059299-95CF-4931-80ED-BF1ED7CED37B}"/>
    <pc:docChg chg="custSel modSld">
      <pc:chgData name="Pryor, Marjorie" userId="80944197-47bb-4c0a-b98a-807cb32bfc49" providerId="ADAL" clId="{E0059299-95CF-4931-80ED-BF1ED7CED37B}" dt="2024-09-03T14:10:11.442" v="219" actId="20577"/>
      <pc:docMkLst>
        <pc:docMk/>
      </pc:docMkLst>
      <pc:sldChg chg="modSp">
        <pc:chgData name="Pryor, Marjorie" userId="80944197-47bb-4c0a-b98a-807cb32bfc49" providerId="ADAL" clId="{E0059299-95CF-4931-80ED-BF1ED7CED37B}" dt="2024-09-03T14:10:11.442" v="219" actId="20577"/>
        <pc:sldMkLst>
          <pc:docMk/>
          <pc:sldMk cId="1409728266" sldId="257"/>
        </pc:sldMkLst>
        <pc:spChg chg="mod">
          <ac:chgData name="Pryor, Marjorie" userId="80944197-47bb-4c0a-b98a-807cb32bfc49" providerId="ADAL" clId="{E0059299-95CF-4931-80ED-BF1ED7CED37B}" dt="2024-09-03T13:00:48.506" v="1" actId="20577"/>
          <ac:spMkLst>
            <pc:docMk/>
            <pc:sldMk cId="1409728266" sldId="257"/>
            <ac:spMk id="7" creationId="{00000000-0000-0000-0000-000000000000}"/>
          </ac:spMkLst>
        </pc:spChg>
        <pc:spChg chg="mod">
          <ac:chgData name="Pryor, Marjorie" userId="80944197-47bb-4c0a-b98a-807cb32bfc49" providerId="ADAL" clId="{E0059299-95CF-4931-80ED-BF1ED7CED37B}" dt="2024-09-03T14:09:32.852" v="216" actId="20577"/>
          <ac:spMkLst>
            <pc:docMk/>
            <pc:sldMk cId="1409728266" sldId="257"/>
            <ac:spMk id="11" creationId="{00000000-0000-0000-0000-000000000000}"/>
          </ac:spMkLst>
        </pc:spChg>
        <pc:spChg chg="mod">
          <ac:chgData name="Pryor, Marjorie" userId="80944197-47bb-4c0a-b98a-807cb32bfc49" providerId="ADAL" clId="{E0059299-95CF-4931-80ED-BF1ED7CED37B}" dt="2024-09-03T13:01:23.825" v="3" actId="20577"/>
          <ac:spMkLst>
            <pc:docMk/>
            <pc:sldMk cId="1409728266" sldId="257"/>
            <ac:spMk id="12" creationId="{00000000-0000-0000-0000-000000000000}"/>
          </ac:spMkLst>
        </pc:spChg>
        <pc:spChg chg="mod">
          <ac:chgData name="Pryor, Marjorie" userId="80944197-47bb-4c0a-b98a-807cb32bfc49" providerId="ADAL" clId="{E0059299-95CF-4931-80ED-BF1ED7CED37B}" dt="2024-09-03T14:10:11.442" v="219" actId="20577"/>
          <ac:spMkLst>
            <pc:docMk/>
            <pc:sldMk cId="1409728266" sldId="257"/>
            <ac:spMk id="1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F0872E1-299C-4C14-8D38-768297A8F0B4}" type="datetimeFigureOut">
              <a:rPr lang="en-US" smtClean="0"/>
              <a:t>9/3/2024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431A46-0C1D-4D34-BD6C-1E953569C321}" type="slidenum">
              <a:rPr lang="en-US" smtClean="0"/>
              <a:t>‹#›</a:t>
            </a:fld>
            <a:endParaRPr lang="en-US"/>
          </a:p>
        </p:txBody>
      </p:sp>
    </p:spTree>
    <p:extLst>
      <p:ext uri="{BB962C8B-B14F-4D97-AF65-F5344CB8AC3E}">
        <p14:creationId xmlns:p14="http://schemas.microsoft.com/office/powerpoint/2010/main" val="24202229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F0872E1-299C-4C14-8D38-768297A8F0B4}" type="datetimeFigureOut">
              <a:rPr lang="en-US" smtClean="0"/>
              <a:t>9/3/2024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431A46-0C1D-4D34-BD6C-1E953569C321}" type="slidenum">
              <a:rPr lang="en-US" smtClean="0"/>
              <a:t>‹#›</a:t>
            </a:fld>
            <a:endParaRPr lang="en-US"/>
          </a:p>
        </p:txBody>
      </p:sp>
    </p:spTree>
    <p:extLst>
      <p:ext uri="{BB962C8B-B14F-4D97-AF65-F5344CB8AC3E}">
        <p14:creationId xmlns:p14="http://schemas.microsoft.com/office/powerpoint/2010/main" val="3051079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F0872E1-299C-4C14-8D38-768297A8F0B4}" type="datetimeFigureOut">
              <a:rPr lang="en-US" smtClean="0"/>
              <a:t>9/3/2024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431A46-0C1D-4D34-BD6C-1E953569C321}" type="slidenum">
              <a:rPr lang="en-US" smtClean="0"/>
              <a:t>‹#›</a:t>
            </a:fld>
            <a:endParaRPr lang="en-US"/>
          </a:p>
        </p:txBody>
      </p:sp>
    </p:spTree>
    <p:extLst>
      <p:ext uri="{BB962C8B-B14F-4D97-AF65-F5344CB8AC3E}">
        <p14:creationId xmlns:p14="http://schemas.microsoft.com/office/powerpoint/2010/main" val="2221088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F0872E1-299C-4C14-8D38-768297A8F0B4}" type="datetimeFigureOut">
              <a:rPr lang="en-US" smtClean="0"/>
              <a:t>9/3/2024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431A46-0C1D-4D34-BD6C-1E953569C321}" type="slidenum">
              <a:rPr lang="en-US" smtClean="0"/>
              <a:t>‹#›</a:t>
            </a:fld>
            <a:endParaRPr lang="en-US"/>
          </a:p>
        </p:txBody>
      </p:sp>
    </p:spTree>
    <p:extLst>
      <p:ext uri="{BB962C8B-B14F-4D97-AF65-F5344CB8AC3E}">
        <p14:creationId xmlns:p14="http://schemas.microsoft.com/office/powerpoint/2010/main" val="2992125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F0872E1-299C-4C14-8D38-768297A8F0B4}" type="datetimeFigureOut">
              <a:rPr lang="en-US" smtClean="0"/>
              <a:t>9/3/2024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431A46-0C1D-4D34-BD6C-1E953569C321}" type="slidenum">
              <a:rPr lang="en-US" smtClean="0"/>
              <a:t>‹#›</a:t>
            </a:fld>
            <a:endParaRPr lang="en-US"/>
          </a:p>
        </p:txBody>
      </p:sp>
    </p:spTree>
    <p:extLst>
      <p:ext uri="{BB962C8B-B14F-4D97-AF65-F5344CB8AC3E}">
        <p14:creationId xmlns:p14="http://schemas.microsoft.com/office/powerpoint/2010/main" val="1192514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F0872E1-299C-4C14-8D38-768297A8F0B4}" type="datetimeFigureOut">
              <a:rPr lang="en-US" smtClean="0"/>
              <a:t>9/3/2024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431A46-0C1D-4D34-BD6C-1E953569C321}" type="slidenum">
              <a:rPr lang="en-US" smtClean="0"/>
              <a:t>‹#›</a:t>
            </a:fld>
            <a:endParaRPr lang="en-US"/>
          </a:p>
        </p:txBody>
      </p:sp>
    </p:spTree>
    <p:extLst>
      <p:ext uri="{BB962C8B-B14F-4D97-AF65-F5344CB8AC3E}">
        <p14:creationId xmlns:p14="http://schemas.microsoft.com/office/powerpoint/2010/main" val="12216312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F0872E1-299C-4C14-8D38-768297A8F0B4}" type="datetimeFigureOut">
              <a:rPr lang="en-US" smtClean="0"/>
              <a:t>9/3/2024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E431A46-0C1D-4D34-BD6C-1E953569C321}" type="slidenum">
              <a:rPr lang="en-US" smtClean="0"/>
              <a:t>‹#›</a:t>
            </a:fld>
            <a:endParaRPr lang="en-US"/>
          </a:p>
        </p:txBody>
      </p:sp>
    </p:spTree>
    <p:extLst>
      <p:ext uri="{BB962C8B-B14F-4D97-AF65-F5344CB8AC3E}">
        <p14:creationId xmlns:p14="http://schemas.microsoft.com/office/powerpoint/2010/main" val="1107649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F0872E1-299C-4C14-8D38-768297A8F0B4}" type="datetimeFigureOut">
              <a:rPr lang="en-US" smtClean="0"/>
              <a:t>9/3/2024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431A46-0C1D-4D34-BD6C-1E953569C321}" type="slidenum">
              <a:rPr lang="en-US" smtClean="0"/>
              <a:t>‹#›</a:t>
            </a:fld>
            <a:endParaRPr lang="en-US"/>
          </a:p>
        </p:txBody>
      </p:sp>
    </p:spTree>
    <p:extLst>
      <p:ext uri="{BB962C8B-B14F-4D97-AF65-F5344CB8AC3E}">
        <p14:creationId xmlns:p14="http://schemas.microsoft.com/office/powerpoint/2010/main" val="687343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0872E1-299C-4C14-8D38-768297A8F0B4}" type="datetimeFigureOut">
              <a:rPr lang="en-US" smtClean="0"/>
              <a:t>9/3/2024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E431A46-0C1D-4D34-BD6C-1E953569C321}" type="slidenum">
              <a:rPr lang="en-US" smtClean="0"/>
              <a:t>‹#›</a:t>
            </a:fld>
            <a:endParaRPr lang="en-US"/>
          </a:p>
        </p:txBody>
      </p:sp>
    </p:spTree>
    <p:extLst>
      <p:ext uri="{BB962C8B-B14F-4D97-AF65-F5344CB8AC3E}">
        <p14:creationId xmlns:p14="http://schemas.microsoft.com/office/powerpoint/2010/main" val="13248351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F0872E1-299C-4C14-8D38-768297A8F0B4}" type="datetimeFigureOut">
              <a:rPr lang="en-US" smtClean="0"/>
              <a:t>9/3/2024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431A46-0C1D-4D34-BD6C-1E953569C321}" type="slidenum">
              <a:rPr lang="en-US" smtClean="0"/>
              <a:t>‹#›</a:t>
            </a:fld>
            <a:endParaRPr lang="en-US"/>
          </a:p>
        </p:txBody>
      </p:sp>
    </p:spTree>
    <p:extLst>
      <p:ext uri="{BB962C8B-B14F-4D97-AF65-F5344CB8AC3E}">
        <p14:creationId xmlns:p14="http://schemas.microsoft.com/office/powerpoint/2010/main" val="2352668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F0872E1-299C-4C14-8D38-768297A8F0B4}" type="datetimeFigureOut">
              <a:rPr lang="en-US" smtClean="0"/>
              <a:t>9/3/2024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431A46-0C1D-4D34-BD6C-1E953569C321}" type="slidenum">
              <a:rPr lang="en-US" smtClean="0"/>
              <a:t>‹#›</a:t>
            </a:fld>
            <a:endParaRPr lang="en-US"/>
          </a:p>
        </p:txBody>
      </p:sp>
    </p:spTree>
    <p:extLst>
      <p:ext uri="{BB962C8B-B14F-4D97-AF65-F5344CB8AC3E}">
        <p14:creationId xmlns:p14="http://schemas.microsoft.com/office/powerpoint/2010/main" val="25144840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6F0872E1-299C-4C14-8D38-768297A8F0B4}" type="datetimeFigureOut">
              <a:rPr lang="en-US" smtClean="0"/>
              <a:t>9/3/2024</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2E431A46-0C1D-4D34-BD6C-1E953569C321}" type="slidenum">
              <a:rPr lang="en-US" smtClean="0"/>
              <a:t>‹#›</a:t>
            </a:fld>
            <a:endParaRPr lang="en-US"/>
          </a:p>
        </p:txBody>
      </p:sp>
    </p:spTree>
    <p:extLst>
      <p:ext uri="{BB962C8B-B14F-4D97-AF65-F5344CB8AC3E}">
        <p14:creationId xmlns:p14="http://schemas.microsoft.com/office/powerpoint/2010/main" val="21057685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228600" y="283535"/>
            <a:ext cx="4419600" cy="1402540"/>
          </a:xfrm>
          <a:prstGeom prst="roundRect">
            <a:avLst/>
          </a:prstGeom>
          <a:solidFill>
            <a:schemeClr val="bg1"/>
          </a:solidFill>
          <a:ln w="8890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endParaRPr lang="en-US" sz="1100">
              <a:effectLst/>
              <a:ea typeface="Calibri"/>
              <a:cs typeface="Times New Roman"/>
            </a:endParaRPr>
          </a:p>
        </p:txBody>
      </p:sp>
      <p:sp>
        <p:nvSpPr>
          <p:cNvPr id="7" name="Rectangle 6"/>
          <p:cNvSpPr/>
          <p:nvPr/>
        </p:nvSpPr>
        <p:spPr>
          <a:xfrm>
            <a:off x="334088" y="332754"/>
            <a:ext cx="4135755" cy="11150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r>
              <a:rPr lang="en-US" sz="3200" dirty="0">
                <a:solidFill>
                  <a:srgbClr val="000000"/>
                </a:solidFill>
                <a:latin typeface="Aharoni"/>
                <a:ea typeface="HelloQueenie" pitchFamily="2" charset="0"/>
                <a:cs typeface="Aharoni"/>
              </a:rPr>
              <a:t>SEPTEMBER </a:t>
            </a:r>
            <a:r>
              <a:rPr lang="en-US" sz="4400" dirty="0">
                <a:solidFill>
                  <a:srgbClr val="000000"/>
                </a:solidFill>
                <a:latin typeface="Aharoni"/>
                <a:ea typeface="HelloQueenie" pitchFamily="2" charset="0"/>
                <a:cs typeface="Aharoni"/>
              </a:rPr>
              <a:t>2024</a:t>
            </a:r>
            <a:endParaRPr lang="en-US" sz="4400" dirty="0">
              <a:solidFill>
                <a:srgbClr val="000000"/>
              </a:solidFill>
              <a:latin typeface="Aharoni" pitchFamily="2" charset="-79"/>
              <a:ea typeface="HelloQueenie" pitchFamily="2" charset="0"/>
              <a:cs typeface="Aharoni" pitchFamily="2" charset="-79"/>
            </a:endParaRPr>
          </a:p>
          <a:p>
            <a:pPr marL="0" marR="0" algn="ctr">
              <a:lnSpc>
                <a:spcPct val="115000"/>
              </a:lnSpc>
              <a:spcBef>
                <a:spcPts val="0"/>
              </a:spcBef>
              <a:spcAft>
                <a:spcPts val="1000"/>
              </a:spcAft>
            </a:pPr>
            <a:r>
              <a:rPr lang="en-US" sz="3200" dirty="0">
                <a:solidFill>
                  <a:srgbClr val="000000"/>
                </a:solidFill>
                <a:latin typeface="Aharoni" pitchFamily="2" charset="-79"/>
                <a:ea typeface="HelloQueenie" pitchFamily="2" charset="0"/>
                <a:cs typeface="Aharoni" pitchFamily="2" charset="-79"/>
              </a:rPr>
              <a:t> NEWSLETTER</a:t>
            </a:r>
            <a:r>
              <a:rPr lang="en-US" sz="3200" dirty="0">
                <a:solidFill>
                  <a:srgbClr val="000000"/>
                </a:solidFill>
                <a:effectLst/>
                <a:latin typeface="Aharoni" pitchFamily="2" charset="-79"/>
                <a:ea typeface="HelloQueenie" pitchFamily="2" charset="0"/>
                <a:cs typeface="Aharoni" pitchFamily="2" charset="-79"/>
              </a:rPr>
              <a:t>  </a:t>
            </a:r>
            <a:endParaRPr lang="en-US" sz="3200" dirty="0">
              <a:effectLst/>
              <a:latin typeface="Aharoni" pitchFamily="2" charset="-79"/>
              <a:ea typeface="HelloQueenie" pitchFamily="2" charset="0"/>
              <a:cs typeface="Aharoni" pitchFamily="2" charset="-79"/>
            </a:endParaRPr>
          </a:p>
        </p:txBody>
      </p:sp>
      <p:sp>
        <p:nvSpPr>
          <p:cNvPr id="8" name="Rounded Rectangle 7"/>
          <p:cNvSpPr/>
          <p:nvPr/>
        </p:nvSpPr>
        <p:spPr>
          <a:xfrm>
            <a:off x="4613911" y="423546"/>
            <a:ext cx="3795395" cy="3497580"/>
          </a:xfrm>
          <a:prstGeom prst="roundRect">
            <a:avLst/>
          </a:prstGeom>
          <a:noFill/>
          <a:ln w="698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endParaRPr lang="en-US" sz="1100">
              <a:solidFill>
                <a:srgbClr val="000000"/>
              </a:solidFill>
              <a:effectLst/>
              <a:latin typeface="Times New Roman"/>
              <a:ea typeface="Calibri"/>
              <a:cs typeface="Times New Roman"/>
            </a:endParaRPr>
          </a:p>
        </p:txBody>
      </p:sp>
      <p:sp>
        <p:nvSpPr>
          <p:cNvPr id="11" name="Rounded Rectangle 10"/>
          <p:cNvSpPr/>
          <p:nvPr/>
        </p:nvSpPr>
        <p:spPr>
          <a:xfrm>
            <a:off x="153300" y="1764695"/>
            <a:ext cx="2814955" cy="7344530"/>
          </a:xfrm>
          <a:prstGeom prst="roundRect">
            <a:avLst/>
          </a:prstGeom>
          <a:solidFill>
            <a:schemeClr val="bg1"/>
          </a:solidFill>
          <a:ln w="5080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2000" b="1" dirty="0">
                <a:solidFill>
                  <a:schemeClr val="tx1"/>
                </a:solidFill>
                <a:latin typeface="Comic Sans MS" panose="030F0702030302020204" pitchFamily="66" charset="0"/>
                <a:ea typeface="Calibri"/>
                <a:cs typeface="Times New Roman"/>
              </a:rPr>
              <a:t>Here’s what we’re learning this month!</a:t>
            </a:r>
          </a:p>
          <a:p>
            <a:pPr>
              <a:lnSpc>
                <a:spcPct val="115000"/>
              </a:lnSpc>
              <a:spcAft>
                <a:spcPts val="1000"/>
              </a:spcAft>
            </a:pPr>
            <a:r>
              <a:rPr lang="en-US" sz="1400" b="1" i="1" u="sng" dirty="0">
                <a:solidFill>
                  <a:schemeClr val="tx1"/>
                </a:solidFill>
                <a:ea typeface="Calibri"/>
                <a:cs typeface="Times New Roman"/>
              </a:rPr>
              <a:t>Reading/Writing:</a:t>
            </a:r>
            <a:r>
              <a:rPr lang="en-US" sz="1400" b="1" i="1" dirty="0">
                <a:solidFill>
                  <a:schemeClr val="tx1"/>
                </a:solidFill>
                <a:ea typeface="Calibri"/>
                <a:cs typeface="Times New Roman"/>
              </a:rPr>
              <a:t> </a:t>
            </a:r>
            <a:endParaRPr lang="en-US" sz="1400" b="1" i="1" dirty="0">
              <a:ea typeface="Calibri"/>
              <a:cs typeface="Times New Roman"/>
            </a:endParaRPr>
          </a:p>
          <a:p>
            <a:pPr>
              <a:lnSpc>
                <a:spcPct val="115000"/>
              </a:lnSpc>
              <a:spcAft>
                <a:spcPts val="1000"/>
              </a:spcAft>
            </a:pPr>
            <a:r>
              <a:rPr lang="en-US" sz="1200" dirty="0">
                <a:solidFill>
                  <a:schemeClr val="tx1"/>
                </a:solidFill>
                <a:latin typeface="Comic Sans MS"/>
                <a:ea typeface="Calibri"/>
                <a:cs typeface="Times New Roman"/>
              </a:rPr>
              <a:t>*Please continue to work on name writing and proper pencil grip.</a:t>
            </a:r>
            <a:endParaRPr lang="en-US" sz="1200" dirty="0">
              <a:solidFill>
                <a:schemeClr val="tx1"/>
              </a:solidFill>
              <a:latin typeface="Comic Sans MS" panose="030F0702030302020204" pitchFamily="66" charset="0"/>
              <a:ea typeface="Calibri"/>
              <a:cs typeface="Times New Roman"/>
            </a:endParaRPr>
          </a:p>
          <a:p>
            <a:pPr>
              <a:lnSpc>
                <a:spcPct val="115000"/>
              </a:lnSpc>
              <a:spcAft>
                <a:spcPts val="1000"/>
              </a:spcAft>
            </a:pPr>
            <a:r>
              <a:rPr lang="en-US" sz="1200" dirty="0">
                <a:solidFill>
                  <a:schemeClr val="tx1"/>
                </a:solidFill>
                <a:latin typeface="Comic Sans MS"/>
                <a:ea typeface="Calibri"/>
                <a:cs typeface="Times New Roman"/>
              </a:rPr>
              <a:t>Letter Identification – Review letters Tt, Bb, Ff, Nn, Mm, Ii, Uu, and their sound. Practice writing lowercase letters.</a:t>
            </a:r>
          </a:p>
          <a:p>
            <a:pPr marL="0" marR="0">
              <a:lnSpc>
                <a:spcPct val="115000"/>
              </a:lnSpc>
              <a:spcBef>
                <a:spcPts val="0"/>
              </a:spcBef>
              <a:spcAft>
                <a:spcPts val="1000"/>
              </a:spcAft>
            </a:pPr>
            <a:r>
              <a:rPr lang="en-US" sz="1200" dirty="0">
                <a:solidFill>
                  <a:schemeClr val="tx1"/>
                </a:solidFill>
                <a:latin typeface="Comic Sans MS" panose="030F0702030302020204" pitchFamily="66" charset="0"/>
                <a:ea typeface="Calibri"/>
                <a:cs typeface="Times New Roman"/>
              </a:rPr>
              <a:t>Understand question words </a:t>
            </a:r>
            <a:br>
              <a:rPr lang="en-US" sz="1200" dirty="0">
                <a:solidFill>
                  <a:schemeClr val="tx1"/>
                </a:solidFill>
                <a:latin typeface="Comic Sans MS" panose="030F0702030302020204" pitchFamily="66" charset="0"/>
                <a:ea typeface="Calibri"/>
                <a:cs typeface="Times New Roman"/>
              </a:rPr>
            </a:br>
            <a:r>
              <a:rPr lang="en-US" sz="1200" dirty="0">
                <a:solidFill>
                  <a:schemeClr val="tx1"/>
                </a:solidFill>
                <a:latin typeface="Comic Sans MS" panose="030F0702030302020204" pitchFamily="66" charset="0"/>
                <a:ea typeface="Calibri"/>
                <a:cs typeface="Times New Roman"/>
              </a:rPr>
              <a:t>(who, what, when, where, why, &amp; how)</a:t>
            </a:r>
          </a:p>
          <a:p>
            <a:pPr marL="0" marR="0">
              <a:lnSpc>
                <a:spcPct val="115000"/>
              </a:lnSpc>
              <a:spcBef>
                <a:spcPts val="0"/>
              </a:spcBef>
              <a:spcAft>
                <a:spcPts val="1000"/>
              </a:spcAft>
            </a:pPr>
            <a:r>
              <a:rPr lang="en-US" sz="1200" dirty="0">
                <a:solidFill>
                  <a:schemeClr val="tx1"/>
                </a:solidFill>
                <a:latin typeface="Comic Sans MS" panose="030F0702030302020204" pitchFamily="66" charset="0"/>
                <a:ea typeface="Calibri"/>
                <a:cs typeface="Times New Roman"/>
              </a:rPr>
              <a:t>Rhyming words-ex: cat &amp; hat</a:t>
            </a:r>
          </a:p>
          <a:p>
            <a:pPr marL="0" marR="0">
              <a:lnSpc>
                <a:spcPct val="115000"/>
              </a:lnSpc>
              <a:spcBef>
                <a:spcPts val="0"/>
              </a:spcBef>
              <a:spcAft>
                <a:spcPts val="1000"/>
              </a:spcAft>
            </a:pPr>
            <a:r>
              <a:rPr lang="en-US" sz="1200" dirty="0">
                <a:solidFill>
                  <a:schemeClr val="tx1"/>
                </a:solidFill>
                <a:latin typeface="Comic Sans MS" panose="030F0702030302020204" pitchFamily="66" charset="0"/>
                <a:ea typeface="Calibri"/>
                <a:cs typeface="Times New Roman"/>
              </a:rPr>
              <a:t>KW2: Dictate, write and draw to explain</a:t>
            </a:r>
          </a:p>
          <a:p>
            <a:pPr marL="0" marR="0">
              <a:spcBef>
                <a:spcPts val="0"/>
              </a:spcBef>
              <a:spcAft>
                <a:spcPts val="1000"/>
              </a:spcAft>
            </a:pPr>
            <a:r>
              <a:rPr lang="en-US" sz="1400" b="1" i="1" u="sng" dirty="0">
                <a:solidFill>
                  <a:schemeClr val="tx1"/>
                </a:solidFill>
                <a:ea typeface="Calibri"/>
                <a:cs typeface="Times New Roman"/>
              </a:rPr>
              <a:t>Math:</a:t>
            </a:r>
            <a:br>
              <a:rPr lang="en-US" sz="1400" b="1" i="1" u="sng" dirty="0">
                <a:solidFill>
                  <a:schemeClr val="tx1"/>
                </a:solidFill>
                <a:ea typeface="Calibri"/>
                <a:cs typeface="Times New Roman"/>
              </a:rPr>
            </a:br>
            <a:r>
              <a:rPr lang="en-US" sz="1200" dirty="0">
                <a:solidFill>
                  <a:schemeClr val="tx1"/>
                </a:solidFill>
                <a:latin typeface="Comic Sans MS" panose="030F0702030302020204" pitchFamily="66" charset="0"/>
                <a:ea typeface="Calibri"/>
                <a:cs typeface="Times New Roman"/>
              </a:rPr>
              <a:t>Counting with Friends</a:t>
            </a:r>
          </a:p>
          <a:p>
            <a:pPr marL="0" marR="0">
              <a:spcBef>
                <a:spcPts val="0"/>
              </a:spcBef>
              <a:spcAft>
                <a:spcPts val="1000"/>
              </a:spcAft>
            </a:pPr>
            <a:r>
              <a:rPr lang="en-US" sz="1200" dirty="0">
                <a:solidFill>
                  <a:schemeClr val="tx1"/>
                </a:solidFill>
                <a:latin typeface="Comic Sans MS" panose="030F0702030302020204" pitchFamily="66" charset="0"/>
                <a:ea typeface="Calibri"/>
                <a:cs typeface="Times New Roman"/>
              </a:rPr>
              <a:t>Comparing Numbers</a:t>
            </a:r>
          </a:p>
          <a:p>
            <a:pPr marL="0" marR="0">
              <a:lnSpc>
                <a:spcPct val="115000"/>
              </a:lnSpc>
              <a:spcBef>
                <a:spcPts val="0"/>
              </a:spcBef>
              <a:spcAft>
                <a:spcPts val="1000"/>
              </a:spcAft>
            </a:pPr>
            <a:r>
              <a:rPr lang="en-US" sz="1400" b="1" i="1" u="sng" dirty="0">
                <a:solidFill>
                  <a:schemeClr val="tx1"/>
                </a:solidFill>
                <a:ea typeface="Calibri"/>
                <a:cs typeface="Times New Roman"/>
              </a:rPr>
              <a:t>Social Studies/Science: </a:t>
            </a:r>
            <a:r>
              <a:rPr lang="en-US" sz="1200" dirty="0">
                <a:solidFill>
                  <a:schemeClr val="tx1"/>
                </a:solidFill>
                <a:latin typeface="Comic Sans MS" panose="030F0702030302020204" pitchFamily="66" charset="0"/>
                <a:cs typeface="Times New Roman"/>
              </a:rPr>
              <a:t>Identifying national holidays and describing the people and/or events celebrated</a:t>
            </a:r>
          </a:p>
        </p:txBody>
      </p:sp>
      <p:sp>
        <p:nvSpPr>
          <p:cNvPr id="12" name="Rounded Rectangle 11"/>
          <p:cNvSpPr/>
          <p:nvPr/>
        </p:nvSpPr>
        <p:spPr>
          <a:xfrm>
            <a:off x="3124201" y="3658236"/>
            <a:ext cx="3581399" cy="2285365"/>
          </a:xfrm>
          <a:prstGeom prst="roundRect">
            <a:avLst/>
          </a:prstGeom>
          <a:solidFill>
            <a:schemeClr val="bg1"/>
          </a:solidFill>
          <a:ln w="5080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en-US" sz="1200" b="1" dirty="0">
                <a:solidFill>
                  <a:schemeClr val="tx1"/>
                </a:solidFill>
                <a:latin typeface="Comic Sans MS" pitchFamily="66" charset="0"/>
              </a:rPr>
              <a:t>Reminders: </a:t>
            </a:r>
            <a:r>
              <a:rPr lang="en-US" sz="1200" u="sng" dirty="0">
                <a:solidFill>
                  <a:schemeClr val="tx1"/>
                </a:solidFill>
                <a:latin typeface="Comic Sans MS" pitchFamily="66" charset="0"/>
              </a:rPr>
              <a:t>Please</a:t>
            </a:r>
            <a:r>
              <a:rPr lang="en-US" sz="1200" dirty="0">
                <a:solidFill>
                  <a:schemeClr val="tx1"/>
                </a:solidFill>
                <a:latin typeface="Comic Sans MS" pitchFamily="66" charset="0"/>
              </a:rPr>
              <a:t> make sure your child is on time each day for school. School begins at 7:25! Breakfast begins at 7:00. </a:t>
            </a:r>
            <a:r>
              <a:rPr lang="en-US" sz="1200" u="sng" dirty="0">
                <a:solidFill>
                  <a:schemeClr val="tx1"/>
                </a:solidFill>
                <a:latin typeface="Comic Sans MS" pitchFamily="66" charset="0"/>
              </a:rPr>
              <a:t>Please</a:t>
            </a:r>
            <a:r>
              <a:rPr lang="en-US" sz="1200" dirty="0">
                <a:solidFill>
                  <a:schemeClr val="tx1"/>
                </a:solidFill>
                <a:latin typeface="Comic Sans MS" pitchFamily="66" charset="0"/>
              </a:rPr>
              <a:t> make sure you are on time picking up your child after school. Dismissal is at 2:15.</a:t>
            </a:r>
          </a:p>
          <a:p>
            <a:r>
              <a:rPr lang="en-US" sz="1200" dirty="0">
                <a:solidFill>
                  <a:schemeClr val="tx1"/>
                </a:solidFill>
                <a:latin typeface="Comic Sans MS" pitchFamily="66" charset="0"/>
              </a:rPr>
              <a:t> </a:t>
            </a:r>
          </a:p>
          <a:p>
            <a:r>
              <a:rPr lang="en-US" sz="1200" dirty="0">
                <a:solidFill>
                  <a:schemeClr val="tx1"/>
                </a:solidFill>
                <a:latin typeface="Comic Sans MS" pitchFamily="66" charset="0"/>
              </a:rPr>
              <a:t>Attendance is an important part of your child’s education. Please make sure your child attends school every day to ensure they are consistent in building the skills needed for academic success. </a:t>
            </a:r>
          </a:p>
        </p:txBody>
      </p:sp>
      <p:sp>
        <p:nvSpPr>
          <p:cNvPr id="13" name="Rounded Rectangle 12"/>
          <p:cNvSpPr/>
          <p:nvPr/>
        </p:nvSpPr>
        <p:spPr>
          <a:xfrm>
            <a:off x="3124201" y="6911439"/>
            <a:ext cx="3552218" cy="1523999"/>
          </a:xfrm>
          <a:prstGeom prst="roundRect">
            <a:avLst/>
          </a:prstGeom>
          <a:solidFill>
            <a:schemeClr val="bg1"/>
          </a:solidFill>
          <a:ln w="5080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400" dirty="0">
              <a:solidFill>
                <a:schemeClr val="tx1"/>
              </a:solidFill>
              <a:latin typeface="Comic Sans MS"/>
            </a:endParaRPr>
          </a:p>
          <a:p>
            <a:endParaRPr lang="en-US" sz="1400" dirty="0">
              <a:solidFill>
                <a:schemeClr val="tx1"/>
              </a:solidFill>
              <a:latin typeface="Comic Sans MS"/>
            </a:endParaRPr>
          </a:p>
          <a:p>
            <a:endParaRPr lang="en-US" sz="1400" dirty="0">
              <a:solidFill>
                <a:schemeClr val="tx1"/>
              </a:solidFill>
              <a:latin typeface="Comic Sans MS"/>
            </a:endParaRPr>
          </a:p>
          <a:p>
            <a:r>
              <a:rPr lang="en-US" sz="1400" dirty="0">
                <a:solidFill>
                  <a:schemeClr val="tx1"/>
                </a:solidFill>
                <a:latin typeface="Comic Sans MS"/>
              </a:rPr>
              <a:t>Fall Semester Progress Reports #1- Sept. 13</a:t>
            </a:r>
            <a:r>
              <a:rPr lang="en-US" sz="1400" baseline="30000" dirty="0">
                <a:solidFill>
                  <a:schemeClr val="tx1"/>
                </a:solidFill>
                <a:latin typeface="Comic Sans MS"/>
              </a:rPr>
              <a:t>th</a:t>
            </a:r>
          </a:p>
          <a:p>
            <a:r>
              <a:rPr lang="en-US" sz="1400" dirty="0">
                <a:solidFill>
                  <a:schemeClr val="tx1"/>
                </a:solidFill>
                <a:latin typeface="Comic Sans MS"/>
              </a:rPr>
              <a:t>Fall Parent Conference Window Begins- Sept. 16</a:t>
            </a:r>
            <a:r>
              <a:rPr lang="en-US" sz="1400" baseline="30000" dirty="0">
                <a:solidFill>
                  <a:schemeClr val="tx1"/>
                </a:solidFill>
                <a:latin typeface="Comic Sans MS"/>
              </a:rPr>
              <a:t>th</a:t>
            </a:r>
            <a:endParaRPr lang="en-US" sz="1400" dirty="0">
              <a:solidFill>
                <a:schemeClr val="tx1"/>
              </a:solidFill>
              <a:latin typeface="Comic Sans MS" panose="030F0702030302020204" pitchFamily="66" charset="0"/>
            </a:endParaRPr>
          </a:p>
          <a:p>
            <a:endParaRPr lang="en-US" sz="1400" dirty="0">
              <a:solidFill>
                <a:schemeClr val="tx1"/>
              </a:solidFill>
              <a:latin typeface="Comic Sans MS" panose="030F0702030302020204" pitchFamily="66" charset="0"/>
            </a:endParaRPr>
          </a:p>
          <a:p>
            <a:endParaRPr lang="en-US" sz="1600" dirty="0">
              <a:solidFill>
                <a:schemeClr val="tx1"/>
              </a:solidFill>
              <a:latin typeface="Comic Sans MS" panose="030F0702030302020204" pitchFamily="66" charset="0"/>
            </a:endParaRPr>
          </a:p>
          <a:p>
            <a:r>
              <a:rPr lang="en-US" dirty="0">
                <a:solidFill>
                  <a:schemeClr val="tx1"/>
                </a:solidFill>
                <a:latin typeface="Comic Sans MS" panose="030F0702030302020204" pitchFamily="66" charset="0"/>
              </a:rPr>
              <a:t>  </a:t>
            </a:r>
          </a:p>
          <a:p>
            <a:r>
              <a:rPr lang="en-US" dirty="0">
                <a:solidFill>
                  <a:schemeClr val="tx1"/>
                </a:solidFill>
              </a:rPr>
              <a:t>                                          </a:t>
            </a:r>
            <a:endParaRPr lang="en-US" dirty="0"/>
          </a:p>
        </p:txBody>
      </p:sp>
      <p:sp>
        <p:nvSpPr>
          <p:cNvPr id="14" name="Rounded Rectangle 13"/>
          <p:cNvSpPr/>
          <p:nvPr/>
        </p:nvSpPr>
        <p:spPr>
          <a:xfrm>
            <a:off x="3024492" y="1735294"/>
            <a:ext cx="1623709" cy="1787688"/>
          </a:xfrm>
          <a:prstGeom prst="roundRect">
            <a:avLst/>
          </a:prstGeom>
          <a:solidFill>
            <a:srgbClr val="C00000"/>
          </a:solidFill>
          <a:ln>
            <a:noFill/>
          </a:ln>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b" anchorCtr="0" forceAA="0" compatLnSpc="1">
            <a:prstTxWarp prst="textNoShape">
              <a:avLst/>
            </a:prstTxWarp>
            <a:noAutofit/>
          </a:bodyPr>
          <a:lstStyle/>
          <a:p>
            <a:pPr marL="0" marR="0" algn="ctr">
              <a:lnSpc>
                <a:spcPct val="115000"/>
              </a:lnSpc>
              <a:spcBef>
                <a:spcPts val="0"/>
              </a:spcBef>
              <a:spcAft>
                <a:spcPts val="1000"/>
              </a:spcAft>
            </a:pPr>
            <a:r>
              <a:rPr lang="en-US" sz="1400" b="1" dirty="0">
                <a:ln w="9525" cap="flat" cmpd="sng" algn="ctr">
                  <a:solidFill>
                    <a:srgbClr val="FEFEFE"/>
                  </a:solidFill>
                  <a:prstDash val="solid"/>
                  <a:round/>
                </a:ln>
                <a:solidFill>
                  <a:srgbClr val="9BBB59"/>
                </a:solidFill>
                <a:effectLst>
                  <a:outerShdw blurRad="38100" dist="38100" dir="2700000" algn="tl">
                    <a:srgbClr val="000000">
                      <a:alpha val="43137"/>
                    </a:srgbClr>
                  </a:outerShdw>
                </a:effectLst>
                <a:latin typeface="Comic Sans MS" pitchFamily="66" charset="0"/>
                <a:ea typeface="Calibri"/>
                <a:cs typeface="Times New Roman"/>
              </a:rPr>
              <a:t>Thank you to all the parents that have sent in supplies for the classroom!!</a:t>
            </a:r>
            <a:endParaRPr lang="en-US" sz="1400" dirty="0">
              <a:effectLst>
                <a:outerShdw blurRad="38100" dist="38100" dir="2700000" algn="tl">
                  <a:srgbClr val="000000">
                    <a:alpha val="43137"/>
                  </a:srgbClr>
                </a:outerShdw>
              </a:effectLst>
              <a:latin typeface="Comic Sans MS" pitchFamily="66" charset="0"/>
              <a:ea typeface="Calibri"/>
              <a:cs typeface="Times New Roman"/>
            </a:endParaRPr>
          </a:p>
        </p:txBody>
      </p:sp>
      <p:sp>
        <p:nvSpPr>
          <p:cNvPr id="4" name="Rectangle 13"/>
          <p:cNvSpPr>
            <a:spLocks noChangeArrowheads="1"/>
          </p:cNvSpPr>
          <p:nvPr/>
        </p:nvSpPr>
        <p:spPr bwMode="auto">
          <a:xfrm>
            <a:off x="1" y="43933"/>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Rectangle 14"/>
          <p:cNvSpPr>
            <a:spLocks noChangeArrowheads="1"/>
          </p:cNvSpPr>
          <p:nvPr/>
        </p:nvSpPr>
        <p:spPr bwMode="auto">
          <a:xfrm>
            <a:off x="0" y="45720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16" name="Rectangle 16"/>
          <p:cNvSpPr>
            <a:spLocks noChangeArrowheads="1"/>
          </p:cNvSpPr>
          <p:nvPr/>
        </p:nvSpPr>
        <p:spPr bwMode="auto">
          <a:xfrm>
            <a:off x="0" y="2143125"/>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10" name="Rounded Rectangle 9"/>
          <p:cNvSpPr/>
          <p:nvPr/>
        </p:nvSpPr>
        <p:spPr>
          <a:xfrm>
            <a:off x="4800601" y="76202"/>
            <a:ext cx="1888490" cy="424815"/>
          </a:xfrm>
          <a:prstGeom prst="roundRect">
            <a:avLst/>
          </a:prstGeom>
          <a:solidFill>
            <a:srgbClr val="C00000"/>
          </a:solidFill>
          <a:ln>
            <a:noFill/>
          </a:ln>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b" anchorCtr="0" forceAA="0" compatLnSpc="1">
            <a:prstTxWarp prst="textNoShape">
              <a:avLst/>
            </a:prstTxWarp>
            <a:noAutofit/>
          </a:bodyPr>
          <a:lstStyle/>
          <a:p>
            <a:pPr marL="0" marR="0" algn="ctr">
              <a:lnSpc>
                <a:spcPct val="115000"/>
              </a:lnSpc>
              <a:spcBef>
                <a:spcPts val="0"/>
              </a:spcBef>
              <a:spcAft>
                <a:spcPts val="1000"/>
              </a:spcAft>
            </a:pPr>
            <a:r>
              <a:rPr lang="en-US" sz="1600" b="1" dirty="0">
                <a:ln w="9525" cap="flat" cmpd="sng" algn="ctr">
                  <a:solidFill>
                    <a:srgbClr val="FEFEFE"/>
                  </a:solidFill>
                  <a:prstDash val="solid"/>
                  <a:round/>
                </a:ln>
                <a:solidFill>
                  <a:srgbClr val="9BBB59"/>
                </a:solidFill>
                <a:effectLst>
                  <a:outerShdw blurRad="50000" dist="50800" dir="7500000" algn="tl">
                    <a:srgbClr val="000000">
                      <a:alpha val="35000"/>
                    </a:srgbClr>
                  </a:outerShdw>
                </a:effectLst>
                <a:latin typeface="pencilPete FONT"/>
                <a:ea typeface="Calibri"/>
                <a:cs typeface="Times New Roman"/>
              </a:rPr>
              <a:t>KINDERGARTEN</a:t>
            </a:r>
            <a:endParaRPr lang="en-US" sz="1600" dirty="0">
              <a:effectLst/>
              <a:ea typeface="Calibri"/>
              <a:cs typeface="Times New Roman"/>
            </a:endParaRPr>
          </a:p>
        </p:txBody>
      </p:sp>
      <p:sp>
        <p:nvSpPr>
          <p:cNvPr id="2" name="AutoShape 2" descr="September School Owls"/>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6392" name="Picture 8" descr="Blue and Brown Ow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0673" y="481967"/>
            <a:ext cx="2110702" cy="298958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5029201" y="2034541"/>
            <a:ext cx="1434465" cy="13182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endParaRPr lang="en-US" sz="1100" dirty="0">
              <a:effectLst/>
              <a:ea typeface="Calibri"/>
              <a:cs typeface="Times New Roman"/>
            </a:endParaRPr>
          </a:p>
        </p:txBody>
      </p:sp>
      <p:sp>
        <p:nvSpPr>
          <p:cNvPr id="17" name="AutoShape 10" descr="Owl on a Leafy Branch"/>
          <p:cNvSpPr>
            <a:spLocks noChangeAspect="1" noChangeArrowheads="1"/>
          </p:cNvSpPr>
          <p:nvPr/>
        </p:nvSpPr>
        <p:spPr bwMode="auto">
          <a:xfrm>
            <a:off x="215900" y="158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AutoShape 14" descr="Blue Alphabet Background"/>
          <p:cNvSpPr>
            <a:spLocks noChangeAspect="1" noChangeArrowheads="1"/>
          </p:cNvSpPr>
          <p:nvPr/>
        </p:nvSpPr>
        <p:spPr bwMode="auto">
          <a:xfrm>
            <a:off x="368300" y="1682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6402" name="Picture 18" descr="School Ow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81601" y="7753740"/>
            <a:ext cx="1531013" cy="1276865"/>
          </a:xfrm>
          <a:prstGeom prst="rect">
            <a:avLst/>
          </a:prstGeom>
          <a:noFill/>
          <a:extLst>
            <a:ext uri="{909E8E84-426E-40DD-AFC4-6F175D3DCCD1}">
              <a14:hiddenFill xmlns:a14="http://schemas.microsoft.com/office/drawing/2010/main">
                <a:solidFill>
                  <a:srgbClr val="FFFFFF"/>
                </a:solidFill>
              </a14:hiddenFill>
            </a:ext>
          </a:extLst>
        </p:spPr>
      </p:pic>
      <p:sp>
        <p:nvSpPr>
          <p:cNvPr id="21" name="Rounded Rectangle 20"/>
          <p:cNvSpPr/>
          <p:nvPr/>
        </p:nvSpPr>
        <p:spPr>
          <a:xfrm>
            <a:off x="3809999" y="6096001"/>
            <a:ext cx="1934847" cy="685800"/>
          </a:xfrm>
          <a:prstGeom prst="roundRect">
            <a:avLst/>
          </a:prstGeom>
          <a:solidFill>
            <a:srgbClr val="C00000"/>
          </a:solidFill>
          <a:ln>
            <a:noFill/>
          </a:ln>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b" anchorCtr="0" forceAA="0" compatLnSpc="1">
            <a:prstTxWarp prst="textNoShape">
              <a:avLst/>
            </a:prstTxWarp>
            <a:noAutofit/>
          </a:bodyPr>
          <a:lstStyle/>
          <a:p>
            <a:pPr marL="0" marR="0" algn="ctr">
              <a:lnSpc>
                <a:spcPct val="115000"/>
              </a:lnSpc>
              <a:spcBef>
                <a:spcPts val="0"/>
              </a:spcBef>
              <a:spcAft>
                <a:spcPts val="1000"/>
              </a:spcAft>
            </a:pPr>
            <a:r>
              <a:rPr lang="en-US" sz="1800" b="1" dirty="0">
                <a:ln w="9525" cap="flat" cmpd="sng" algn="ctr">
                  <a:solidFill>
                    <a:srgbClr val="FEFEFE"/>
                  </a:solidFill>
                  <a:prstDash val="solid"/>
                  <a:round/>
                </a:ln>
                <a:solidFill>
                  <a:srgbClr val="9BBB59"/>
                </a:solidFill>
                <a:effectLst>
                  <a:outerShdw blurRad="50000" dist="50800" dir="7500000" algn="tl">
                    <a:srgbClr val="000000">
                      <a:alpha val="35000"/>
                    </a:srgbClr>
                  </a:outerShdw>
                </a:effectLst>
                <a:latin typeface="pencilPete FONT"/>
                <a:ea typeface="Calibri"/>
                <a:cs typeface="Times New Roman"/>
              </a:rPr>
              <a:t>IMPORTANT </a:t>
            </a:r>
            <a:r>
              <a:rPr lang="en-US" b="1" dirty="0">
                <a:ln w="9525" cap="flat" cmpd="sng" algn="ctr">
                  <a:solidFill>
                    <a:srgbClr val="FEFEFE"/>
                  </a:solidFill>
                  <a:prstDash val="solid"/>
                  <a:round/>
                </a:ln>
                <a:solidFill>
                  <a:srgbClr val="9BBB59"/>
                </a:solidFill>
                <a:effectLst>
                  <a:outerShdw blurRad="50000" dist="50800" dir="7500000" algn="tl">
                    <a:srgbClr val="000000">
                      <a:alpha val="35000"/>
                    </a:srgbClr>
                  </a:outerShdw>
                </a:effectLst>
                <a:latin typeface="pencilPete FONT"/>
                <a:ea typeface="Calibri"/>
                <a:cs typeface="Times New Roman"/>
              </a:rPr>
              <a:t>DATES</a:t>
            </a:r>
            <a:endParaRPr lang="en-US" sz="1100" dirty="0">
              <a:effectLst/>
              <a:ea typeface="Calibri"/>
              <a:cs typeface="Times New Roman"/>
            </a:endParaRPr>
          </a:p>
        </p:txBody>
      </p:sp>
    </p:spTree>
    <p:extLst>
      <p:ext uri="{BB962C8B-B14F-4D97-AF65-F5344CB8AC3E}">
        <p14:creationId xmlns:p14="http://schemas.microsoft.com/office/powerpoint/2010/main" val="14097282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A9F0C5615E10B4EA56C3951040F74C4" ma:contentTypeVersion="17" ma:contentTypeDescription="Create a new document." ma:contentTypeScope="" ma:versionID="9904899d71097e99f2c0fd54bec9b998">
  <xsd:schema xmlns:xsd="http://www.w3.org/2001/XMLSchema" xmlns:xs="http://www.w3.org/2001/XMLSchema" xmlns:p="http://schemas.microsoft.com/office/2006/metadata/properties" xmlns:ns3="65032de9-a679-496f-972b-6b67a0e61252" xmlns:ns4="fa580553-c5f9-44bc-ad60-f160ceb2385d" targetNamespace="http://schemas.microsoft.com/office/2006/metadata/properties" ma:root="true" ma:fieldsID="7884d37e835f6c34f5ba98284e9e6dc7" ns3:_="" ns4:_="">
    <xsd:import namespace="65032de9-a679-496f-972b-6b67a0e61252"/>
    <xsd:import namespace="fa580553-c5f9-44bc-ad60-f160ceb2385d"/>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Location"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5032de9-a679-496f-972b-6b67a0e6125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_activity" ma:index="20" nillable="true" ma:displayName="_activity" ma:hidden="true" ma:internalName="_activity">
      <xsd:simpleType>
        <xsd:restriction base="dms:Note"/>
      </xsd:simpleType>
    </xsd:element>
    <xsd:element name="MediaServiceLocation" ma:index="21" nillable="true" ma:displayName="Location" ma:indexed="true" ma:internalName="MediaServiceLocation" ma:readOnly="true">
      <xsd:simpleType>
        <xsd:restriction base="dms:Text"/>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a580553-c5f9-44bc-ad60-f160ceb2385d"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65032de9-a679-496f-972b-6b67a0e61252" xsi:nil="true"/>
  </documentManagement>
</p:properties>
</file>

<file path=customXml/itemProps1.xml><?xml version="1.0" encoding="utf-8"?>
<ds:datastoreItem xmlns:ds="http://schemas.openxmlformats.org/officeDocument/2006/customXml" ds:itemID="{C16BED21-9FFE-4EAD-935D-5E6EF057FB2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5032de9-a679-496f-972b-6b67a0e61252"/>
    <ds:schemaRef ds:uri="fa580553-c5f9-44bc-ad60-f160ceb2385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0D9933E-2179-452A-83EE-088190AB60A8}">
  <ds:schemaRefs>
    <ds:schemaRef ds:uri="http://schemas.microsoft.com/sharepoint/v3/contenttype/forms"/>
  </ds:schemaRefs>
</ds:datastoreItem>
</file>

<file path=customXml/itemProps3.xml><?xml version="1.0" encoding="utf-8"?>
<ds:datastoreItem xmlns:ds="http://schemas.openxmlformats.org/officeDocument/2006/customXml" ds:itemID="{295BBE70-727B-4A51-9002-FA7A14405969}">
  <ds:schemaRefs>
    <ds:schemaRef ds:uri="http://purl.org/dc/elements/1.1/"/>
    <ds:schemaRef ds:uri="http://www.w3.org/XML/1998/namespace"/>
    <ds:schemaRef ds:uri="http://schemas.microsoft.com/office/2006/documentManagement/types"/>
    <ds:schemaRef ds:uri="http://purl.org/dc/dcmitype/"/>
    <ds:schemaRef ds:uri="fa580553-c5f9-44bc-ad60-f160ceb2385d"/>
    <ds:schemaRef ds:uri="http://schemas.microsoft.com/office/2006/metadata/properties"/>
    <ds:schemaRef ds:uri="65032de9-a679-496f-972b-6b67a0e61252"/>
    <ds:schemaRef ds:uri="http://schemas.microsoft.com/office/infopath/2007/PartnerControls"/>
    <ds:schemaRef ds:uri="http://schemas.openxmlformats.org/package/2006/metadata/core-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otalTime>3623</TotalTime>
  <Words>230</Words>
  <Application>Microsoft Office PowerPoint</Application>
  <PresentationFormat>On-screen Show (4:3)</PresentationFormat>
  <Paragraphs>27</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Aharoni</vt:lpstr>
      <vt:lpstr>Arial</vt:lpstr>
      <vt:lpstr>Calibri</vt:lpstr>
      <vt:lpstr>Comic Sans MS</vt:lpstr>
      <vt:lpstr>HelloQueenie</vt:lpstr>
      <vt:lpstr>pencilPete FONT</vt:lpstr>
      <vt:lpstr>Times New Roman</vt:lpstr>
      <vt:lpstr>Office Theme</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Huskey, Margaret</dc:creator>
  <cp:lastModifiedBy>Pryor, Marjorie</cp:lastModifiedBy>
  <cp:revision>57</cp:revision>
  <dcterms:created xsi:type="dcterms:W3CDTF">2013-08-28T16:38:01Z</dcterms:created>
  <dcterms:modified xsi:type="dcterms:W3CDTF">2024-09-03T14:10:21Z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0x0101002A9F0C5615E10B4EA56C3951040F74C4</vt:lpwstr>
  </property>
</Properties>
</file>